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81" r:id="rId3"/>
    <p:sldId id="256" r:id="rId4"/>
    <p:sldId id="278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80" r:id="rId21"/>
    <p:sldId id="272" r:id="rId22"/>
    <p:sldId id="273" r:id="rId23"/>
    <p:sldId id="274" r:id="rId24"/>
    <p:sldId id="275" r:id="rId25"/>
    <p:sldId id="279" r:id="rId26"/>
    <p:sldId id="276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891" autoAdjust="0"/>
  </p:normalViewPr>
  <p:slideViewPr>
    <p:cSldViewPr snapToGrid="0">
      <p:cViewPr>
        <p:scale>
          <a:sx n="77" d="100"/>
          <a:sy n="77" d="100"/>
        </p:scale>
        <p:origin x="-1056" y="-3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notesMaster" Target="notesMasters/notesMaster1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t" anchorCtr="0" compatLnSpc="1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8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t" anchorCtr="0" compatLnSpc="1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8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</p:spPr>
      </p:sp>
      <p:sp>
        <p:nvSpPr>
          <p:cNvPr id="104868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t" anchorCtr="0" compatLnSpc="1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4868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b" anchorCtr="0" compatLnSpc="1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b" anchorCtr="0" compatLnSpc="1"/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1048597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104859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0DD8C-9499-4A5F-845E-03F8B014E74D}" type="datetime1">
              <a:rPr lang="en-IN" smtClean="0"/>
            </a:fld>
            <a:endParaRPr lang="en-IN"/>
          </a:p>
        </p:txBody>
      </p:sp>
      <p:sp>
        <p:nvSpPr>
          <p:cNvPr id="10485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  <p:sp>
        <p:nvSpPr>
          <p:cNvPr id="10486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104867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104867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7CAB7-C00D-4E75-B944-7FAC82E0A078}" type="datetime1">
              <a:rPr lang="en-IN" smtClean="0"/>
            </a:fld>
            <a:endParaRPr lang="en-IN"/>
          </a:p>
        </p:txBody>
      </p:sp>
      <p:sp>
        <p:nvSpPr>
          <p:cNvPr id="104867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  <p:sp>
        <p:nvSpPr>
          <p:cNvPr id="10486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104865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104865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9E291-D5F2-4302-8D4D-EA05B0E76712}" type="datetime1">
              <a:rPr lang="en-IN" smtClean="0"/>
            </a:fld>
            <a:endParaRPr lang="en-IN"/>
          </a:p>
        </p:txBody>
      </p:sp>
      <p:sp>
        <p:nvSpPr>
          <p:cNvPr id="104865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  <p:sp>
        <p:nvSpPr>
          <p:cNvPr id="104865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7140B-E15A-4F54-BE59-8C1700117644}" type="datetime1">
              <a:rPr lang="en-IN" smtClean="0"/>
            </a:fld>
            <a:endParaRPr lang="en-I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1048666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104866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4CFAD-0365-43DF-871C-BC8CFB2FDDC7}" type="datetime1">
              <a:rPr lang="en-IN" smtClean="0"/>
            </a:fld>
            <a:endParaRPr lang="en-IN"/>
          </a:p>
        </p:txBody>
      </p:sp>
      <p:sp>
        <p:nvSpPr>
          <p:cNvPr id="104866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  <p:sp>
        <p:nvSpPr>
          <p:cNvPr id="104866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1048634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1048635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104863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0201-F641-48D0-B4DE-64E0D97E5A80}" type="datetime1">
              <a:rPr lang="en-IN" smtClean="0"/>
            </a:fld>
            <a:endParaRPr lang="en-IN"/>
          </a:p>
        </p:txBody>
      </p:sp>
      <p:sp>
        <p:nvSpPr>
          <p:cNvPr id="104863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  <p:sp>
        <p:nvSpPr>
          <p:cNvPr id="104863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1048640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1048641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104864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1048643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104864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B8829-6B8B-40B8-B45B-B8681658FBC8}" type="datetime1">
              <a:rPr lang="en-IN" smtClean="0"/>
            </a:fld>
            <a:endParaRPr lang="en-IN"/>
          </a:p>
        </p:txBody>
      </p:sp>
      <p:sp>
        <p:nvSpPr>
          <p:cNvPr id="104864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  <p:sp>
        <p:nvSpPr>
          <p:cNvPr id="104864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104864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EB35-7F22-4E1F-A8CF-8ABF9F89DA22}" type="datetime1">
              <a:rPr lang="en-IN" smtClean="0"/>
            </a:fld>
            <a:endParaRPr lang="en-IN"/>
          </a:p>
        </p:txBody>
      </p:sp>
      <p:sp>
        <p:nvSpPr>
          <p:cNvPr id="104864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  <p:sp>
        <p:nvSpPr>
          <p:cNvPr id="104865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9F828-3FD5-44FA-AD11-1CA35CE00A0D}" type="datetime1">
              <a:rPr lang="en-IN" smtClean="0"/>
            </a:fld>
            <a:endParaRPr lang="en-IN"/>
          </a:p>
        </p:txBody>
      </p:sp>
      <p:sp>
        <p:nvSpPr>
          <p:cNvPr id="104865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  <p:sp>
        <p:nvSpPr>
          <p:cNvPr id="104865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1048676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1048677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104867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07C8-4261-4ACD-929A-925B6F434DA5}" type="datetime1">
              <a:rPr lang="en-IN" smtClean="0"/>
            </a:fld>
            <a:endParaRPr lang="en-IN"/>
          </a:p>
        </p:txBody>
      </p:sp>
      <p:sp>
        <p:nvSpPr>
          <p:cNvPr id="104867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  <p:sp>
        <p:nvSpPr>
          <p:cNvPr id="104868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1048660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1048661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104866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F735A-A4E0-4379-818E-3C5405667930}" type="datetime1">
              <a:rPr lang="en-IN" smtClean="0"/>
            </a:fld>
            <a:endParaRPr lang="en-IN"/>
          </a:p>
        </p:txBody>
      </p:sp>
      <p:sp>
        <p:nvSpPr>
          <p:cNvPr id="104866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  <p:sp>
        <p:nvSpPr>
          <p:cNvPr id="104866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8709E-E015-4D62-BFD2-3C6CAB6167E2}" type="datetime1">
              <a:rPr lang="en-IN" smtClean="0"/>
            </a:fld>
            <a:endParaRPr lang="en-I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SKW</a:t>
            </a:r>
            <a:endParaRPr lang="en-I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63724-C6BE-43FC-9986-6E0FC6045D16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1055912"/>
            <a:ext cx="12192000" cy="4662447"/>
          </a:xfrm>
          <a:custGeom>
            <a:avLst/>
            <a:gdLst/>
            <a:ahLst/>
            <a:cxnLst/>
            <a:rect l="l" t="t" r="r" b="b"/>
            <a:pathLst>
              <a:path w="9144000" h="3496945">
                <a:moveTo>
                  <a:pt x="0" y="3496564"/>
                </a:moveTo>
                <a:lnTo>
                  <a:pt x="9144000" y="3496564"/>
                </a:lnTo>
                <a:lnTo>
                  <a:pt x="9144000" y="0"/>
                </a:lnTo>
                <a:lnTo>
                  <a:pt x="0" y="0"/>
                </a:lnTo>
                <a:lnTo>
                  <a:pt x="0" y="3496564"/>
                </a:lnTo>
                <a:close/>
              </a:path>
            </a:pathLst>
          </a:custGeom>
          <a:solidFill>
            <a:srgbClr val="114454"/>
          </a:solidFill>
        </p:spPr>
        <p:txBody>
          <a:bodyPr lIns="0" tIns="0" rIns="0" bIns="0"/>
          <a:lstStyle/>
          <a:p>
            <a:pPr>
              <a:defRPr/>
            </a:pPr>
          </a:p>
        </p:txBody>
      </p:sp>
      <p:sp>
        <p:nvSpPr>
          <p:cNvPr id="3" name="object 3"/>
          <p:cNvSpPr/>
          <p:nvPr/>
        </p:nvSpPr>
        <p:spPr>
          <a:xfrm>
            <a:off x="1" y="707042"/>
            <a:ext cx="12192000" cy="348870"/>
          </a:xfrm>
          <a:custGeom>
            <a:avLst/>
            <a:gdLst/>
            <a:ahLst/>
            <a:cxnLst/>
            <a:rect l="l" t="t" r="r" b="b"/>
            <a:pathLst>
              <a:path w="9144000" h="261620">
                <a:moveTo>
                  <a:pt x="0" y="261620"/>
                </a:moveTo>
                <a:lnTo>
                  <a:pt x="9144000" y="261620"/>
                </a:lnTo>
                <a:lnTo>
                  <a:pt x="9144000" y="0"/>
                </a:lnTo>
                <a:lnTo>
                  <a:pt x="0" y="0"/>
                </a:lnTo>
                <a:lnTo>
                  <a:pt x="0" y="261620"/>
                </a:lnTo>
                <a:close/>
              </a:path>
            </a:pathLst>
          </a:custGeom>
          <a:solidFill>
            <a:srgbClr val="114454"/>
          </a:solidFill>
        </p:spPr>
        <p:txBody>
          <a:bodyPr lIns="0" tIns="0" rIns="0" bIns="0"/>
          <a:lstStyle/>
          <a:p>
            <a:pPr>
              <a:defRPr/>
            </a:pPr>
          </a:p>
        </p:txBody>
      </p:sp>
      <p:sp>
        <p:nvSpPr>
          <p:cNvPr id="4" name="object 4"/>
          <p:cNvSpPr/>
          <p:nvPr/>
        </p:nvSpPr>
        <p:spPr>
          <a:xfrm>
            <a:off x="1" y="5718359"/>
            <a:ext cx="12192000" cy="274445"/>
          </a:xfrm>
          <a:custGeom>
            <a:avLst/>
            <a:gdLst/>
            <a:ahLst/>
            <a:cxnLst/>
            <a:rect l="l" t="t" r="r" b="b"/>
            <a:pathLst>
              <a:path w="9144000" h="205739">
                <a:moveTo>
                  <a:pt x="0" y="205739"/>
                </a:moveTo>
                <a:lnTo>
                  <a:pt x="9144000" y="205739"/>
                </a:lnTo>
                <a:lnTo>
                  <a:pt x="9144000" y="0"/>
                </a:lnTo>
                <a:lnTo>
                  <a:pt x="0" y="0"/>
                </a:lnTo>
                <a:lnTo>
                  <a:pt x="0" y="205739"/>
                </a:lnTo>
                <a:close/>
              </a:path>
            </a:pathLst>
          </a:custGeom>
          <a:solidFill>
            <a:srgbClr val="165751"/>
          </a:solidFill>
        </p:spPr>
        <p:txBody>
          <a:bodyPr lIns="0" tIns="0" rIns="0" bIns="0"/>
          <a:lstStyle/>
          <a:p>
            <a:pPr>
              <a:defRPr/>
            </a:pPr>
          </a:p>
        </p:txBody>
      </p:sp>
      <p:sp>
        <p:nvSpPr>
          <p:cNvPr id="5" name="object 5"/>
          <p:cNvSpPr/>
          <p:nvPr/>
        </p:nvSpPr>
        <p:spPr>
          <a:xfrm>
            <a:off x="1" y="0"/>
            <a:ext cx="12192000" cy="707042"/>
          </a:xfrm>
          <a:custGeom>
            <a:avLst/>
            <a:gdLst/>
            <a:ahLst/>
            <a:cxnLst/>
            <a:rect l="l" t="t" r="r" b="b"/>
            <a:pathLst>
              <a:path w="9144000" h="530860">
                <a:moveTo>
                  <a:pt x="9144000" y="0"/>
                </a:moveTo>
                <a:lnTo>
                  <a:pt x="0" y="0"/>
                </a:lnTo>
                <a:lnTo>
                  <a:pt x="0" y="312280"/>
                </a:lnTo>
                <a:lnTo>
                  <a:pt x="0" y="530352"/>
                </a:lnTo>
                <a:lnTo>
                  <a:pt x="9144000" y="530352"/>
                </a:lnTo>
                <a:lnTo>
                  <a:pt x="9144000" y="312280"/>
                </a:lnTo>
                <a:lnTo>
                  <a:pt x="9144000" y="0"/>
                </a:lnTo>
                <a:close/>
              </a:path>
            </a:pathLst>
          </a:custGeom>
          <a:solidFill>
            <a:srgbClr val="18637B"/>
          </a:solidFill>
        </p:spPr>
        <p:txBody>
          <a:bodyPr lIns="0" tIns="0" rIns="0" bIns="0"/>
          <a:lstStyle/>
          <a:p>
            <a:pPr>
              <a:defRPr/>
            </a:pPr>
          </a:p>
        </p:txBody>
      </p:sp>
      <p:grpSp>
        <p:nvGrpSpPr>
          <p:cNvPr id="9222" name="object 6"/>
          <p:cNvGrpSpPr/>
          <p:nvPr/>
        </p:nvGrpSpPr>
        <p:grpSpPr bwMode="auto">
          <a:xfrm>
            <a:off x="1" y="5992804"/>
            <a:ext cx="12192000" cy="865196"/>
            <a:chOff x="0" y="4494276"/>
            <a:chExt cx="9144000" cy="649605"/>
          </a:xfrm>
        </p:grpSpPr>
        <p:sp>
          <p:nvSpPr>
            <p:cNvPr id="7" name="object 7"/>
            <p:cNvSpPr/>
            <p:nvPr/>
          </p:nvSpPr>
          <p:spPr>
            <a:xfrm>
              <a:off x="0" y="4494276"/>
              <a:ext cx="9144000" cy="89640"/>
            </a:xfrm>
            <a:custGeom>
              <a:avLst/>
              <a:gdLst/>
              <a:ahLst/>
              <a:cxnLst/>
              <a:rect l="l" t="t" r="r" b="b"/>
              <a:pathLst>
                <a:path w="9144000" h="90170">
                  <a:moveTo>
                    <a:pt x="0" y="89917"/>
                  </a:moveTo>
                  <a:lnTo>
                    <a:pt x="9144000" y="89917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89917"/>
                  </a:lnTo>
                  <a:close/>
                </a:path>
              </a:pathLst>
            </a:custGeom>
            <a:solidFill>
              <a:srgbClr val="3B8D61"/>
            </a:solidFill>
          </p:spPr>
          <p:txBody>
            <a:bodyPr lIns="0" tIns="0" rIns="0" bIns="0"/>
            <a:lstStyle/>
            <a:p>
              <a:pPr>
                <a:defRPr/>
              </a:pPr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4583916"/>
              <a:ext cx="9144000" cy="559965"/>
            </a:xfrm>
            <a:custGeom>
              <a:avLst/>
              <a:gdLst/>
              <a:ahLst/>
              <a:cxnLst/>
              <a:rect l="l" t="t" r="r" b="b"/>
              <a:pathLst>
                <a:path w="9144000" h="559435">
                  <a:moveTo>
                    <a:pt x="9144000" y="0"/>
                  </a:moveTo>
                  <a:lnTo>
                    <a:pt x="0" y="0"/>
                  </a:lnTo>
                  <a:lnTo>
                    <a:pt x="0" y="559306"/>
                  </a:lnTo>
                  <a:lnTo>
                    <a:pt x="9144000" y="559306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94BF6E"/>
            </a:solidFill>
          </p:spPr>
          <p:txBody>
            <a:bodyPr lIns="0" tIns="0" rIns="0" bIns="0"/>
            <a:lstStyle/>
            <a:p>
              <a:pPr>
                <a:defRPr/>
              </a:pPr>
            </a:p>
          </p:txBody>
        </p:sp>
      </p:grpSp>
      <p:sp>
        <p:nvSpPr>
          <p:cNvPr id="9" name="object 9"/>
          <p:cNvSpPr/>
          <p:nvPr/>
        </p:nvSpPr>
        <p:spPr>
          <a:xfrm>
            <a:off x="10159650" y="178312"/>
            <a:ext cx="1553778" cy="877601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lIns="0" tIns="0" rIns="0" bIns="0"/>
          <a:lstStyle/>
          <a:p>
            <a:pPr>
              <a:defRPr/>
            </a:pPr>
          </a:p>
        </p:txBody>
      </p:sp>
      <p:sp>
        <p:nvSpPr>
          <p:cNvPr id="10" name="object 10"/>
          <p:cNvSpPr txBox="1"/>
          <p:nvPr/>
        </p:nvSpPr>
        <p:spPr>
          <a:xfrm>
            <a:off x="10412638" y="1054361"/>
            <a:ext cx="1323980" cy="106876"/>
          </a:xfrm>
          <a:prstGeom prst="rect">
            <a:avLst/>
          </a:prstGeom>
        </p:spPr>
        <p:txBody>
          <a:bodyPr lIns="0" tIns="14402" rIns="0" bIns="0">
            <a:spAutoFit/>
          </a:bodyPr>
          <a:lstStyle/>
          <a:p>
            <a:pPr marL="14605">
              <a:spcBef>
                <a:spcPts val="115"/>
              </a:spcBef>
              <a:defRPr/>
            </a:pPr>
            <a:r>
              <a:rPr sz="600" b="1" spc="-6" dirty="0">
                <a:solidFill>
                  <a:srgbClr val="FEFEFE"/>
                </a:solidFill>
                <a:latin typeface="Arial" panose="020B0604020202020204"/>
                <a:cs typeface="Arial" panose="020B0604020202020204"/>
              </a:rPr>
              <a:t>MAHATMA </a:t>
            </a:r>
            <a:r>
              <a:rPr sz="600" b="1" dirty="0">
                <a:solidFill>
                  <a:srgbClr val="FEFEFE"/>
                </a:solidFill>
                <a:latin typeface="Arial" panose="020B0604020202020204"/>
                <a:cs typeface="Arial" panose="020B0604020202020204"/>
              </a:rPr>
              <a:t>GANDHI</a:t>
            </a:r>
            <a:r>
              <a:rPr sz="600" b="1" spc="-85" dirty="0">
                <a:solidFill>
                  <a:srgbClr val="FEFEFE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00" b="1" dirty="0">
                <a:solidFill>
                  <a:srgbClr val="FEFEFE"/>
                </a:solidFill>
                <a:latin typeface="Arial" panose="020B0604020202020204"/>
                <a:cs typeface="Arial" panose="020B0604020202020204"/>
              </a:rPr>
              <a:t>MISSION</a:t>
            </a:r>
            <a:endParaRPr sz="6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1" name="Title 1"/>
          <p:cNvSpPr txBox="1"/>
          <p:nvPr/>
        </p:nvSpPr>
        <p:spPr>
          <a:xfrm>
            <a:off x="305697" y="364375"/>
            <a:ext cx="10362039" cy="3268520"/>
          </a:xfrm>
          <a:prstGeom prst="rect">
            <a:avLst/>
          </a:prstGeom>
        </p:spPr>
        <p:txBody>
          <a:bodyPr lIns="103693" tIns="51846" rIns="103693" bIns="51846">
            <a:norm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200000"/>
              </a:lnSpc>
            </a:pPr>
            <a:r>
              <a:rPr lang="en-US" sz="27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MGM Institute of Physiotherapy </a:t>
            </a:r>
            <a:br>
              <a:rPr lang="en-US" sz="27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Aurangabad</a:t>
            </a:r>
            <a:br>
              <a:rPr lang="en-US" sz="310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</a:br>
            <a:endParaRPr lang="en-US" sz="3100">
              <a:effectLst>
                <a:outerShdw blurRad="38100" dist="38100" dir="2700000" algn="tl">
                  <a:srgbClr val="C0C0C0"/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12" name="Subtitle 2"/>
          <p:cNvSpPr txBox="1"/>
          <p:nvPr/>
        </p:nvSpPr>
        <p:spPr>
          <a:xfrm>
            <a:off x="813784" y="4267062"/>
            <a:ext cx="10362041" cy="41549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Didactic Lecture</a:t>
            </a:r>
            <a:endParaRPr lang="en-US" sz="27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Pain assessment </a:t>
            </a:r>
            <a:endParaRPr lang="en-IN" dirty="0"/>
          </a:p>
        </p:txBody>
      </p:sp>
      <p:sp>
        <p:nvSpPr>
          <p:cNvPr id="1048616" name="Content Placeholder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2738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/>
              <a:t>a) What is the area of current symptoms ?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b) What type and quality of pain is exhibited ?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c) How much the intensity and duration of pain ?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d) What is the nature of pain ?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e) What type of sensations does the patient feel, and where are these abnormal sensations ?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f) Aggravating factors ?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g) Easing factors ?</a:t>
            </a:r>
            <a:endParaRPr lang="en-IN" dirty="0"/>
          </a:p>
          <a:p>
            <a:pPr marL="457200" indent="-457200">
              <a:buFont typeface="+mj-lt"/>
              <a:buAutoNum type="alphaLcParenR"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dirty="0"/>
              <a:t>Special questions</a:t>
            </a:r>
            <a:endParaRPr lang="en-IN" dirty="0"/>
          </a:p>
        </p:txBody>
      </p:sp>
      <p:sp>
        <p:nvSpPr>
          <p:cNvPr id="1048618" name="Content Placeholder 2"/>
          <p:cNvSpPr>
            <a:spLocks noGrp="1"/>
          </p:cNvSpPr>
          <p:nvPr>
            <p:ph idx="1"/>
          </p:nvPr>
        </p:nvSpPr>
        <p:spPr>
          <a:xfrm>
            <a:off x="1141412" y="1715678"/>
            <a:ext cx="9905999" cy="39686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/>
              <a:t>Has the patient undergoes x-ray examination or other imaging techniques ?</a:t>
            </a:r>
            <a:endParaRPr lang="en-IN" dirty="0"/>
          </a:p>
          <a:p>
            <a:r>
              <a:rPr lang="en-IN" dirty="0"/>
              <a:t>PAST HISTORY 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Does the patient have a history of surgery or past /present illness ?</a:t>
            </a:r>
            <a:endParaRPr lang="en-IN" dirty="0"/>
          </a:p>
          <a:p>
            <a:r>
              <a:rPr lang="en-IN" dirty="0"/>
              <a:t>DRUG HISTORY 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Has the patient been receiving analgesics, steroids or any other medications ? If so, for how long ?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>
          <a:xfrm>
            <a:off x="744717" y="618518"/>
            <a:ext cx="10302693" cy="1478570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dirty="0"/>
              <a:t>Personal history </a:t>
            </a:r>
            <a:endParaRPr lang="en-IN" dirty="0"/>
          </a:p>
        </p:txBody>
      </p:sp>
      <p:sp>
        <p:nvSpPr>
          <p:cNvPr id="1048620" name="Content Placeholder 2"/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160740"/>
          </a:xfrm>
        </p:spPr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en-IN" dirty="0"/>
              <a:t>What is the patients sleeping position ?</a:t>
            </a:r>
            <a:endParaRPr lang="en-IN" dirty="0"/>
          </a:p>
          <a:p>
            <a:pPr marL="457200" indent="-457200">
              <a:buFont typeface="+mj-lt"/>
              <a:buAutoNum type="alphaLcParenR"/>
            </a:pPr>
            <a:r>
              <a:rPr lang="en-IN" dirty="0"/>
              <a:t>Does the patient have any sleeping problem ?</a:t>
            </a:r>
            <a:endParaRPr lang="en-IN" dirty="0"/>
          </a:p>
          <a:p>
            <a:pPr marL="457200" indent="-457200">
              <a:buFont typeface="+mj-lt"/>
              <a:buAutoNum type="alphaLcParenR"/>
            </a:pPr>
            <a:r>
              <a:rPr lang="en-IN" dirty="0"/>
              <a:t>Bowel / Bladder </a:t>
            </a:r>
            <a:endParaRPr lang="en-IN" dirty="0"/>
          </a:p>
          <a:p>
            <a:pPr marL="457200" indent="-457200">
              <a:buFont typeface="+mj-lt"/>
              <a:buAutoNum type="alphaLcParenR"/>
            </a:pPr>
            <a:r>
              <a:rPr lang="en-IN" dirty="0"/>
              <a:t>Appetite </a:t>
            </a:r>
            <a:endParaRPr lang="en-IN" dirty="0"/>
          </a:p>
          <a:p>
            <a:r>
              <a:rPr lang="en-IN" dirty="0"/>
              <a:t>OCCUPATIONAL HISTORY </a:t>
            </a:r>
            <a:endParaRPr lang="en-IN" dirty="0"/>
          </a:p>
          <a:p>
            <a:pPr marL="457200" indent="-457200">
              <a:buFont typeface="+mj-lt"/>
              <a:buAutoNum type="alphaLcParenR"/>
            </a:pPr>
            <a:r>
              <a:rPr lang="en-IN" dirty="0"/>
              <a:t>What is the patient occupation ?</a:t>
            </a:r>
            <a:endParaRPr lang="en-IN" dirty="0"/>
          </a:p>
          <a:p>
            <a:pPr marL="457200" indent="-457200">
              <a:buFont typeface="+mj-lt"/>
              <a:buAutoNum type="alphaLcParenR"/>
            </a:pPr>
            <a:r>
              <a:rPr lang="en-IN" dirty="0"/>
              <a:t>What does the patient do at work ?</a:t>
            </a: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Socio-economic status</a:t>
            </a:r>
            <a:endParaRPr lang="en-IN" dirty="0"/>
          </a:p>
        </p:txBody>
      </p:sp>
      <p:sp>
        <p:nvSpPr>
          <p:cNvPr id="1048622" name="Content Placeholder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386850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en-IN" dirty="0"/>
              <a:t>What is the social status of the patient ?</a:t>
            </a:r>
            <a:endParaRPr lang="en-IN" dirty="0"/>
          </a:p>
          <a:p>
            <a:pPr marL="457200" indent="-457200">
              <a:buFont typeface="+mj-lt"/>
              <a:buAutoNum type="alphaLcParenR"/>
            </a:pPr>
            <a:r>
              <a:rPr lang="en-IN" dirty="0"/>
              <a:t>Educational status of the patient ?</a:t>
            </a:r>
            <a:endParaRPr lang="en-IN" dirty="0"/>
          </a:p>
          <a:p>
            <a:pPr marL="457200" indent="-457200">
              <a:buFont typeface="+mj-lt"/>
              <a:buAutoNum type="alphaLcParenR"/>
            </a:pPr>
            <a:r>
              <a:rPr lang="en-IN" dirty="0" err="1"/>
              <a:t>Kuppuswami</a:t>
            </a:r>
            <a:r>
              <a:rPr lang="en-IN" dirty="0"/>
              <a:t> scale </a:t>
            </a:r>
            <a:endParaRPr lang="en-IN" dirty="0"/>
          </a:p>
          <a:p>
            <a:r>
              <a:rPr lang="en-IN" dirty="0"/>
              <a:t>ENVIRONMENTAL STATUS </a:t>
            </a:r>
            <a:endParaRPr lang="en-IN" dirty="0"/>
          </a:p>
          <a:p>
            <a:pPr marL="457200" indent="-457200">
              <a:buFont typeface="+mj-lt"/>
              <a:buAutoNum type="alphaLcParenR"/>
            </a:pPr>
            <a:r>
              <a:rPr lang="en-IN" dirty="0"/>
              <a:t>How is environment of home ?</a:t>
            </a:r>
            <a:endParaRPr lang="en-IN" dirty="0"/>
          </a:p>
          <a:p>
            <a:pPr marL="457200" indent="-457200">
              <a:buFont typeface="+mj-lt"/>
              <a:buAutoNum type="alphaLcParenR"/>
            </a:pPr>
            <a:r>
              <a:rPr lang="en-IN" dirty="0"/>
              <a:t>How the house is made up of ?</a:t>
            </a:r>
            <a:endParaRPr lang="en-IN" dirty="0"/>
          </a:p>
          <a:p>
            <a:pPr marL="457200" indent="-457200">
              <a:buFont typeface="+mj-lt"/>
              <a:buAutoNum type="alphaLcParenR"/>
            </a:pPr>
            <a:r>
              <a:rPr lang="en-IN" dirty="0"/>
              <a:t>Is </a:t>
            </a:r>
            <a:r>
              <a:rPr lang="en-IN"/>
              <a:t>the flooring present or not ?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0486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General physical examination</a:t>
            </a:r>
            <a:br>
              <a:rPr lang="en-IN"/>
            </a:br>
            <a:endParaRPr lang="en-IN"/>
          </a:p>
        </p:txBody>
      </p:sp>
      <p:sp>
        <p:nvSpPr>
          <p:cNvPr id="1048624" name="Content Placeholder 104862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On observation</a:t>
            </a:r>
            <a:endParaRPr lang="en-IN"/>
          </a:p>
          <a:p>
            <a:r>
              <a:rPr lang="en-IN"/>
              <a:t>Posture </a:t>
            </a:r>
            <a:endParaRPr lang="en-IN"/>
          </a:p>
          <a:p>
            <a:r>
              <a:rPr lang="en-IN"/>
              <a:t>Head neck posture - is the head is in the midline and does the patient have normal lordotic curvature (30° to 40°).</a:t>
            </a:r>
            <a:endParaRPr lang="en-IN"/>
          </a:p>
          <a:p>
            <a:r>
              <a:rPr lang="en-IN"/>
              <a:t>Anterior view - from the front the chin should be in the line with the sternum</a:t>
            </a:r>
            <a:endParaRPr lang="en-IN"/>
          </a:p>
          <a:p>
            <a:r>
              <a:rPr lang="en-IN"/>
              <a:t> Lateral view-  the ears should be in line with the shoulder and the forhead vertical.</a:t>
            </a:r>
            <a:endParaRPr lang="en-IN"/>
          </a:p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0486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26" name="Content Placeholder 104862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Shoulder level- rounded shoulder may be the result or the cause of poking chin. Rounding also causes scapula to protract , humerus to medially rotate, and the anterior structure of the shoulder to tighten.</a:t>
            </a:r>
            <a:endParaRPr lang="en-IN"/>
          </a:p>
          <a:p>
            <a:r>
              <a:rPr lang="en-IN"/>
              <a:t>Gait - normal</a:t>
            </a:r>
            <a:endParaRPr lang="en-IN"/>
          </a:p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0486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Local physical examination</a:t>
            </a:r>
            <a:br>
              <a:rPr lang="en-IN"/>
            </a:br>
            <a:endParaRPr lang="en-IN"/>
          </a:p>
        </p:txBody>
      </p:sp>
      <p:sp>
        <p:nvSpPr>
          <p:cNvPr id="1048628" name="Content Placeholder 1048627"/>
          <p:cNvSpPr>
            <a:spLocks noGrp="1"/>
          </p:cNvSpPr>
          <p:nvPr>
            <p:ph idx="1"/>
          </p:nvPr>
        </p:nvSpPr>
        <p:spPr/>
        <p:txBody>
          <a:bodyPr>
            <a:normAutofit fontScale="94821"/>
          </a:bodyPr>
          <a:lstStyle/>
          <a:p>
            <a:pPr>
              <a:buNone/>
            </a:pPr>
            <a:r>
              <a:rPr lang="en-IN" b="1" dirty="0"/>
              <a:t>On inspection</a:t>
            </a:r>
            <a:endParaRPr lang="en-IN" b="1" dirty="0"/>
          </a:p>
          <a:p>
            <a:r>
              <a:rPr lang="en-IN" dirty="0"/>
              <a:t>Patient </a:t>
            </a:r>
            <a:r>
              <a:rPr lang="en-IN" dirty="0" smtClean="0"/>
              <a:t>position</a:t>
            </a:r>
            <a:endParaRPr lang="en-IN" dirty="0"/>
          </a:p>
          <a:p>
            <a:r>
              <a:rPr lang="en-IN" dirty="0"/>
              <a:t>Attitude of neck-  does the head sit in the middle of the shoulder?</a:t>
            </a:r>
            <a:endParaRPr lang="en-IN" dirty="0"/>
          </a:p>
          <a:p>
            <a:r>
              <a:rPr lang="en-IN" dirty="0"/>
              <a:t>Is the head tilted or rotated to one side or other, indicating possible </a:t>
            </a:r>
            <a:r>
              <a:rPr lang="en-IN" dirty="0" err="1"/>
              <a:t>torticollis</a:t>
            </a:r>
            <a:r>
              <a:rPr lang="en-IN" dirty="0"/>
              <a:t>?</a:t>
            </a:r>
            <a:endParaRPr lang="en-IN" dirty="0"/>
          </a:p>
          <a:p>
            <a:r>
              <a:rPr lang="en-IN" dirty="0"/>
              <a:t>Deformity - is there is evidence of </a:t>
            </a:r>
            <a:r>
              <a:rPr lang="en-IN" dirty="0" err="1"/>
              <a:t>torticollis</a:t>
            </a:r>
            <a:r>
              <a:rPr lang="en-IN" dirty="0"/>
              <a:t>? ,</a:t>
            </a:r>
            <a:r>
              <a:rPr lang="en-IN" dirty="0" err="1"/>
              <a:t>Klippel</a:t>
            </a:r>
            <a:r>
              <a:rPr lang="en-IN" dirty="0"/>
              <a:t>- </a:t>
            </a:r>
            <a:r>
              <a:rPr lang="en-IN" dirty="0" err="1"/>
              <a:t>feil</a:t>
            </a:r>
            <a:r>
              <a:rPr lang="en-IN" dirty="0"/>
              <a:t> syndrome? or other neck deformity?</a:t>
            </a:r>
            <a:endParaRPr lang="en-IN" dirty="0"/>
          </a:p>
          <a:p>
            <a:r>
              <a:rPr lang="en-IN" dirty="0" err="1" smtClean="0"/>
              <a:t>Abnormaol</a:t>
            </a:r>
            <a:r>
              <a:rPr lang="en-IN" dirty="0" smtClean="0"/>
              <a:t> Bony </a:t>
            </a:r>
            <a:r>
              <a:rPr lang="en-IN" dirty="0"/>
              <a:t>and soft tissue contour- </a:t>
            </a:r>
            <a:endParaRPr lang="en-IN" dirty="0"/>
          </a:p>
          <a:p>
            <a:pPr>
              <a:buNone/>
            </a:pPr>
            <a:endParaRPr lang="en-IN" dirty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0486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30" name="Content Placeholder 104862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3" name="Picture 2097152"/>
          <p:cNvPicPr/>
          <p:nvPr/>
        </p:nvPicPr>
        <p:blipFill>
          <a:blip r:embed="rId1"/>
          <a:stretch>
            <a:fillRect/>
          </a:stretch>
        </p:blipFill>
        <p:spPr>
          <a:xfrm>
            <a:off x="1099349" y="1883881"/>
            <a:ext cx="4963236" cy="4020439"/>
          </a:xfrm>
          <a:prstGeom prst="rect">
            <a:avLst/>
          </a:prstGeom>
        </p:spPr>
      </p:pic>
      <p:pic>
        <p:nvPicPr>
          <p:cNvPr id="2097154" name="Picture 2097153"/>
          <p:cNvPicPr/>
          <p:nvPr/>
        </p:nvPicPr>
        <p:blipFill>
          <a:blip r:embed="rId2"/>
          <a:stretch>
            <a:fillRect/>
          </a:stretch>
        </p:blipFill>
        <p:spPr>
          <a:xfrm>
            <a:off x="6101932" y="2225047"/>
            <a:ext cx="4947928" cy="390090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0486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32" name="Content Placeholder 104863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5" name="Picture 2097154"/>
          <p:cNvPicPr/>
          <p:nvPr/>
        </p:nvPicPr>
        <p:blipFill>
          <a:blip r:embed="rId1"/>
          <a:stretch>
            <a:fillRect/>
          </a:stretch>
        </p:blipFill>
        <p:spPr>
          <a:xfrm>
            <a:off x="1123980" y="2074253"/>
            <a:ext cx="5198641" cy="4074137"/>
          </a:xfrm>
          <a:prstGeom prst="rect">
            <a:avLst/>
          </a:prstGeom>
        </p:spPr>
      </p:pic>
      <p:pic>
        <p:nvPicPr>
          <p:cNvPr id="2097156" name="Picture 2097155"/>
          <p:cNvPicPr/>
          <p:nvPr/>
        </p:nvPicPr>
        <p:blipFill>
          <a:blip r:embed="rId2"/>
          <a:stretch>
            <a:fillRect/>
          </a:stretch>
        </p:blipFill>
        <p:spPr>
          <a:xfrm>
            <a:off x="6403512" y="2292586"/>
            <a:ext cx="4947872" cy="3730612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2125363" y="722377"/>
            <a:ext cx="8452022" cy="5208866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ASSESSMENT OF CERVICAL SPINE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1604010" y="4119880"/>
            <a:ext cx="898461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25830" eaLnBrk="1" hangingPunct="1">
              <a:buSzPct val="65000"/>
            </a:pPr>
            <a:endParaRPr lang="en-US" sz="2400" dirty="0">
              <a:cs typeface="+mn-lt"/>
              <a:sym typeface="+mn-ea"/>
            </a:endParaRPr>
          </a:p>
          <a:p>
            <a:pPr algn="ctr" defTabSz="925830" eaLnBrk="1" hangingPunct="1">
              <a:buSzPct val="65000"/>
            </a:pPr>
            <a:endParaRPr lang="en-US" sz="2400" dirty="0">
              <a:cs typeface="+mn-lt"/>
              <a:sym typeface="+mn-ea"/>
            </a:endParaRPr>
          </a:p>
          <a:p>
            <a:pPr algn="ctr" defTabSz="925830" eaLnBrk="1" hangingPunct="1">
              <a:buSzPct val="65000"/>
            </a:pPr>
            <a:r>
              <a:rPr lang="en-US" sz="2400" dirty="0">
                <a:cs typeface="+mn-lt"/>
                <a:sym typeface="+mn-ea"/>
              </a:rPr>
              <a:t>Dr. surendra Wani </a:t>
            </a:r>
            <a:endParaRPr lang="en-US" sz="2400" dirty="0">
              <a:ea typeface="+mn-ea"/>
              <a:cs typeface="+mn-lt"/>
            </a:endParaRPr>
          </a:p>
          <a:p>
            <a:pPr algn="ctr" defTabSz="925830" eaLnBrk="1" hangingPunct="1">
              <a:buSzPct val="65000"/>
            </a:pPr>
            <a:r>
              <a:rPr lang="en-US" sz="2400" dirty="0">
                <a:cs typeface="+mn-lt"/>
                <a:sym typeface="+mn-ea"/>
              </a:rPr>
              <a:t>Dept. Of Musculoskeletal Physiotherapy</a:t>
            </a:r>
            <a:endParaRPr lang="en-US" sz="2400" dirty="0">
              <a:ea typeface="+mn-ea"/>
              <a:cs typeface="+mn-lt"/>
            </a:endParaRPr>
          </a:p>
          <a:p>
            <a:pPr algn="ctr" defTabSz="925830" eaLnBrk="1" hangingPunct="1">
              <a:buSzPct val="65000"/>
            </a:pPr>
            <a:r>
              <a:rPr lang="en-US" sz="2400" dirty="0">
                <a:cs typeface="+mn-lt"/>
                <a:sym typeface="+mn-ea"/>
              </a:rPr>
              <a:t>MGM Institute Of Physiotherapy</a:t>
            </a:r>
            <a:endParaRPr lang="en-US" sz="2400" dirty="0">
              <a:ea typeface="+mn-ea"/>
              <a:cs typeface="+mn-lt"/>
            </a:endParaRPr>
          </a:p>
          <a:p>
            <a:pPr algn="ctr" defTabSz="925830" eaLnBrk="1" hangingPunct="1">
              <a:buSzPct val="65000"/>
            </a:pPr>
            <a:r>
              <a:rPr lang="en-US" sz="2400" dirty="0">
                <a:cs typeface="+mn-lt"/>
                <a:sym typeface="+mn-ea"/>
              </a:rPr>
              <a:t>Chh. Sambhajinagar</a:t>
            </a:r>
            <a:endParaRPr lang="en-US" sz="2400" b="1" dirty="0">
              <a:latin typeface="Algerian" panose="04020705040A02060702" pitchFamily="82" charset="0"/>
              <a:cs typeface="+mn-lt"/>
              <a:sym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04859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On palpation</a:t>
            </a:r>
            <a:br>
              <a:rPr lang="en-IN"/>
            </a:br>
            <a:endParaRPr lang="en-IN"/>
          </a:p>
        </p:txBody>
      </p:sp>
      <p:sp>
        <p:nvSpPr>
          <p:cNvPr id="1048595" name="Content Placeholder 104859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Local temperature- </a:t>
            </a:r>
            <a:endParaRPr lang="en-IN" dirty="0"/>
          </a:p>
          <a:p>
            <a:r>
              <a:rPr lang="en-IN" dirty="0"/>
              <a:t>Tenderness- is there tenderness present or absent</a:t>
            </a:r>
            <a:endParaRPr lang="en-IN" dirty="0"/>
          </a:p>
          <a:p>
            <a:r>
              <a:rPr lang="en-IN" dirty="0"/>
              <a:t>muscle spasm- </a:t>
            </a:r>
            <a:endParaRPr lang="en-IN" dirty="0"/>
          </a:p>
          <a:p>
            <a:r>
              <a:rPr lang="en-IN" dirty="0"/>
              <a:t>Muscle wasting- is there any atrophy of the muscles</a:t>
            </a:r>
            <a:endParaRPr lang="en-IN" dirty="0"/>
          </a:p>
          <a:p>
            <a:r>
              <a:rPr lang="en-IN" dirty="0"/>
              <a:t>Trigger point- </a:t>
            </a:r>
            <a:endParaRPr lang="en-IN" dirty="0"/>
          </a:p>
          <a:p>
            <a:r>
              <a:rPr lang="en-IN" dirty="0"/>
              <a:t>Swelling-</a:t>
            </a:r>
            <a:endParaRPr lang="en-IN" dirty="0"/>
          </a:p>
          <a:p>
            <a:r>
              <a:rPr lang="en-IN" dirty="0"/>
              <a:t>Scar - if operated</a:t>
            </a:r>
            <a:endParaRPr lang="en-IN" dirty="0"/>
          </a:p>
          <a:p>
            <a:pPr>
              <a:buNone/>
            </a:pPr>
            <a:endParaRPr lang="en-IN" dirty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04859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Sensory examination</a:t>
            </a:r>
            <a:br>
              <a:rPr lang="en-IN"/>
            </a:br>
            <a:endParaRPr lang="en-IN"/>
          </a:p>
        </p:txBody>
      </p:sp>
      <p:sp>
        <p:nvSpPr>
          <p:cNvPr id="1048593" name="Content Placeholder 104859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Are all the superficial , deep and cortical sensation are intact or not  ?</a:t>
            </a:r>
            <a:endParaRPr lang="en-IN"/>
          </a:p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04858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4890"/>
              <a:t>Joint examination</a:t>
            </a:r>
            <a:br>
              <a:rPr lang="en-IN" sz="4890"/>
            </a:br>
            <a:endParaRPr lang="en-IN" sz="4890"/>
          </a:p>
        </p:txBody>
      </p:sp>
      <p:sp>
        <p:nvSpPr>
          <p:cNvPr id="1048591" name="Content Placeholder 104859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IN" sz="3200"/>
              <a:t>Active movements-</a:t>
            </a:r>
            <a:endParaRPr lang="en-IN" sz="3200"/>
          </a:p>
          <a:p>
            <a:r>
              <a:rPr lang="en-US" altLang="en-IN" sz="3200"/>
              <a:t>Passive movements-</a:t>
            </a:r>
            <a:endParaRPr lang="en-IN" sz="3200"/>
          </a:p>
          <a:p>
            <a:r>
              <a:rPr lang="en-US" altLang="en-IN" sz="3200"/>
              <a:t>Capsular pattern- side flexion and rotation equally limited extension.</a:t>
            </a:r>
            <a:endParaRPr lang="en-IN" sz="3200"/>
          </a:p>
          <a:p>
            <a:r>
              <a:rPr lang="en-US" altLang="en-IN" sz="3200"/>
              <a:t>Muscle strength-</a:t>
            </a:r>
            <a:endParaRPr lang="en-IN" sz="3200"/>
          </a:p>
          <a:p>
            <a:r>
              <a:rPr lang="en-US" altLang="en-IN" sz="3200"/>
              <a:t>Resisted isometrics-</a:t>
            </a:r>
            <a:endParaRPr lang="en-IN" sz="3200"/>
          </a:p>
          <a:p>
            <a:r>
              <a:rPr lang="en-US" altLang="en-IN" sz="3200"/>
              <a:t>Muscle tightness-</a:t>
            </a:r>
            <a:endParaRPr lang="en-IN" sz="32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04858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Nerve examination</a:t>
            </a:r>
            <a:br>
              <a:rPr lang="en-IN"/>
            </a:br>
            <a:endParaRPr lang="en-IN"/>
          </a:p>
        </p:txBody>
      </p:sp>
      <p:sp>
        <p:nvSpPr>
          <p:cNvPr id="1048587" name="Content Placeholder 104858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Integrity of the nervous system</a:t>
            </a:r>
            <a:endParaRPr lang="en-IN"/>
          </a:p>
          <a:p>
            <a:r>
              <a:rPr lang="en-US" altLang="en-IN"/>
              <a:t>Dermatome assessment</a:t>
            </a:r>
            <a:endParaRPr lang="en-IN"/>
          </a:p>
          <a:p>
            <a:r>
              <a:rPr lang="en-US" altLang="en-IN"/>
              <a:t>M</a:t>
            </a:r>
            <a:r>
              <a:rPr lang="en-IN"/>
              <a:t>yotomes assessment</a:t>
            </a:r>
            <a:endParaRPr lang="en-IN"/>
          </a:p>
          <a:p>
            <a:r>
              <a:rPr lang="en-US" altLang="en-IN"/>
              <a:t>Re</a:t>
            </a:r>
            <a:r>
              <a:rPr lang="en-IN"/>
              <a:t>flex testing</a:t>
            </a:r>
            <a:endParaRPr lang="en-IN"/>
          </a:p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&amp;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Forward head posture – its causes. 7 marks</a:t>
            </a:r>
            <a:endParaRPr lang="en-US" dirty="0" smtClean="0"/>
          </a:p>
          <a:p>
            <a:r>
              <a:rPr lang="en-US" dirty="0" smtClean="0"/>
              <a:t>Upper cross syndrome. 7 marks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04858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589" name="Content Placeholder 104858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2" name="Picture 2097151"/>
          <p:cNvPicPr/>
          <p:nvPr/>
        </p:nvPicPr>
        <p:blipFill>
          <a:blip r:embed="rId1"/>
          <a:stretch>
            <a:fillRect/>
          </a:stretch>
        </p:blipFill>
        <p:spPr>
          <a:xfrm>
            <a:off x="1175890" y="527206"/>
            <a:ext cx="10181949" cy="6088927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understand and learn to assess the </a:t>
            </a:r>
            <a:r>
              <a:rPr lang="en-US" smtClean="0"/>
              <a:t>Cervical spine subjectively </a:t>
            </a:r>
            <a:r>
              <a:rPr lang="en-US" dirty="0" smtClean="0"/>
              <a:t>and objectively.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INTRODUCTION</a:t>
            </a:r>
            <a:endParaRPr lang="en-IN" dirty="0"/>
          </a:p>
        </p:txBody>
      </p:sp>
      <p:sp>
        <p:nvSpPr>
          <p:cNvPr id="1048604" name="Content Placeholder 2"/>
          <p:cNvSpPr>
            <a:spLocks noGrp="1"/>
          </p:cNvSpPr>
          <p:nvPr>
            <p:ph idx="1"/>
          </p:nvPr>
        </p:nvSpPr>
        <p:spPr>
          <a:xfrm>
            <a:off x="1141412" y="1696825"/>
            <a:ext cx="9905999" cy="4751109"/>
          </a:xfrm>
        </p:spPr>
        <p:txBody>
          <a:bodyPr>
            <a:normAutofit fontScale="94821"/>
          </a:bodyPr>
          <a:lstStyle/>
          <a:p>
            <a:r>
              <a:rPr lang="en-I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Cervical spine is made up of seven cervical vertebrae .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I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C1-C2 and C7 are atypical and C3 –C6 are typical cervical vertebrae .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I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Divided into two areas – the </a:t>
            </a:r>
            <a:r>
              <a:rPr lang="en-IN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cervicoencephalic</a:t>
            </a:r>
            <a:r>
              <a:rPr lang="en-I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upper cervical spine and the cervicobrachial for lower cervical spine .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I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 degree of freedom available at cervical spine .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I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Flexion is loose packed and extension is closed packed position for cervical spine.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I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Capsular pattern – side flexion and rotation equally limited extension.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DEMOGRAPHIC DATA</a:t>
            </a:r>
            <a:endParaRPr lang="en-IN" dirty="0"/>
          </a:p>
        </p:txBody>
      </p:sp>
      <p:sp>
        <p:nvSpPr>
          <p:cNvPr id="10486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Name :</a:t>
            </a:r>
            <a:endParaRPr lang="en-IN" dirty="0"/>
          </a:p>
          <a:p>
            <a:r>
              <a:rPr lang="en-IN" dirty="0"/>
              <a:t>Age/Gender :</a:t>
            </a:r>
            <a:endParaRPr lang="en-IN" dirty="0"/>
          </a:p>
          <a:p>
            <a:r>
              <a:rPr lang="en-IN" dirty="0"/>
              <a:t>Occupation :</a:t>
            </a:r>
            <a:endParaRPr lang="en-IN" dirty="0"/>
          </a:p>
          <a:p>
            <a:r>
              <a:rPr lang="en-IN" dirty="0"/>
              <a:t>Handedness :</a:t>
            </a:r>
            <a:endParaRPr lang="en-IN" dirty="0"/>
          </a:p>
          <a:p>
            <a:r>
              <a:rPr lang="en-IN" dirty="0"/>
              <a:t>DOA :</a:t>
            </a:r>
            <a:endParaRPr lang="en-IN" dirty="0"/>
          </a:p>
          <a:p>
            <a:r>
              <a:rPr lang="en-IN" dirty="0"/>
              <a:t>DOE :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CHIEF COMPLAINTS</a:t>
            </a:r>
            <a:endParaRPr lang="en-IN" dirty="0"/>
          </a:p>
        </p:txBody>
      </p:sp>
      <p:sp>
        <p:nvSpPr>
          <p:cNvPr id="1048608" name="Content Placeholder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3989995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IN" dirty="0"/>
              <a:t>Neck pain</a:t>
            </a:r>
            <a:endParaRPr lang="en-IN" dirty="0"/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Trapezius myalgia</a:t>
            </a:r>
            <a:endParaRPr lang="en-IN" dirty="0"/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Cervical spondylosis</a:t>
            </a:r>
            <a:endParaRPr lang="en-IN" dirty="0"/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Cervical radiculopathy</a:t>
            </a:r>
            <a:endParaRPr lang="en-IN" dirty="0"/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Cervical PIVD</a:t>
            </a:r>
            <a:endParaRPr lang="en-IN" dirty="0"/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Cervical myelopathy</a:t>
            </a:r>
            <a:endParaRPr lang="en-IN" dirty="0"/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Facet joint dysfunction</a:t>
            </a:r>
            <a:endParaRPr lang="en-IN" dirty="0"/>
          </a:p>
          <a:p>
            <a:pPr marL="457200" indent="-457200">
              <a:buFont typeface="+mj-lt"/>
              <a:buAutoNum type="arabicPeriod"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HISTORY OF PRESENTING ILLNESS</a:t>
            </a:r>
            <a:endParaRPr lang="en-IN" dirty="0"/>
          </a:p>
        </p:txBody>
      </p:sp>
      <p:sp>
        <p:nvSpPr>
          <p:cNvPr id="1048610" name="Content Placeholder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518959"/>
          </a:xfrm>
        </p:spPr>
        <p:txBody>
          <a:bodyPr/>
          <a:lstStyle/>
          <a:p>
            <a:r>
              <a:rPr lang="en-IN" dirty="0"/>
              <a:t>The examiner should obtained the following information from the patient :</a:t>
            </a:r>
            <a:endParaRPr lang="en-IN" dirty="0"/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What is the patients age ?</a:t>
            </a:r>
            <a:endParaRPr lang="en-IN" dirty="0"/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What are the symptoms , and which are most severe ?</a:t>
            </a:r>
            <a:endParaRPr lang="en-IN" dirty="0"/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What was the mechanism of injury ?</a:t>
            </a:r>
            <a:endParaRPr lang="en-IN" dirty="0"/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Has the patient had neck pain before? </a:t>
            </a:r>
            <a:endParaRPr lang="en-IN" dirty="0"/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What is the patients usual activity or pastime ?</a:t>
            </a:r>
            <a:endParaRPr lang="en-IN" dirty="0"/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Did the head strike anything, or did the </a:t>
            </a:r>
            <a:r>
              <a:rPr lang="en-IN" dirty="0" err="1"/>
              <a:t>patint</a:t>
            </a:r>
            <a:r>
              <a:rPr lang="en-IN" dirty="0"/>
              <a:t> lose consciousness ?</a:t>
            </a:r>
            <a:endParaRPr lang="en-IN" dirty="0"/>
          </a:p>
          <a:p>
            <a:pPr marL="457200" indent="-457200">
              <a:buFont typeface="+mj-lt"/>
              <a:buAutoNum type="arabicPeriod"/>
            </a:pPr>
            <a:endParaRPr lang="en-IN" dirty="0"/>
          </a:p>
          <a:p>
            <a:pPr marL="457200" indent="-457200">
              <a:buFont typeface="+mj-lt"/>
              <a:buAutoNum type="arabicPeriod"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200855"/>
          </a:xfrm>
        </p:spPr>
        <p:txBody>
          <a:bodyPr/>
          <a:lstStyle/>
          <a:p>
            <a:r>
              <a:rPr lang="en-IN" dirty="0" err="1"/>
              <a:t>contD</a:t>
            </a:r>
            <a:endParaRPr lang="en-IN" dirty="0"/>
          </a:p>
        </p:txBody>
      </p:sp>
      <p:sp>
        <p:nvSpPr>
          <p:cNvPr id="1048612" name="Content Placeholder 2"/>
          <p:cNvSpPr>
            <a:spLocks noGrp="1"/>
          </p:cNvSpPr>
          <p:nvPr>
            <p:ph idx="1"/>
          </p:nvPr>
        </p:nvSpPr>
        <p:spPr>
          <a:xfrm>
            <a:off x="1141413" y="1900696"/>
            <a:ext cx="9905999" cy="4338786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7. Did the symptoms come on right away ?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8.What are the sites and boundaries of the pain ?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9. Is there any radiation of pain ?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10. Is the pain affected by laughing, coughing, sneezing or straining ?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11. Does the patient have any headaches? If so, where ?How frequently do they occur ?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12. Does a position change alter the headache or pain ? </a:t>
            </a: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CONTD</a:t>
            </a:r>
            <a:endParaRPr lang="en-IN" dirty="0"/>
          </a:p>
        </p:txBody>
      </p:sp>
      <p:sp>
        <p:nvSpPr>
          <p:cNvPr id="1048614" name="Content Placeholder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608514"/>
          </a:xfrm>
        </p:spPr>
        <p:txBody>
          <a:bodyPr>
            <a:normAutofit fontScale="94821"/>
          </a:bodyPr>
          <a:lstStyle/>
          <a:p>
            <a:pPr marL="0" indent="0">
              <a:buNone/>
            </a:pPr>
            <a:r>
              <a:rPr lang="en-IN" dirty="0"/>
              <a:t>13. Does the patient experience any tingling in the extremities ?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14. Are there any lower limb symptoms ?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15. Does the patient have any difficulty in walking ? Does the patient have problems with balance ?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16. Does the patient experience dizziness, faintness or seizures ?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17. Which activities aggravate the problem ? Which activities ease the problem ?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18. Is there any difficulty in swallowing or have there been any voice changes ?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3724-C6BE-43FC-9986-6E0FC6045D16}" type="slidenum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SKW</a:t>
            </a:r>
            <a:endParaRPr lang="en-I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4801</Words>
  <Application>WPS Presentation</Application>
  <PresentationFormat>Custom</PresentationFormat>
  <Paragraphs>281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7" baseType="lpstr">
      <vt:lpstr>Arial</vt:lpstr>
      <vt:lpstr>SimSun</vt:lpstr>
      <vt:lpstr>Wingdings</vt:lpstr>
      <vt:lpstr>Arial</vt:lpstr>
      <vt:lpstr>Times New Roman</vt:lpstr>
      <vt:lpstr>Garamond</vt:lpstr>
      <vt:lpstr>Algerian</vt:lpstr>
      <vt:lpstr>Calibri</vt:lpstr>
      <vt:lpstr>Microsoft YaHei</vt:lpstr>
      <vt:lpstr>Arial Unicode MS</vt:lpstr>
      <vt:lpstr>Calibri Light</vt:lpstr>
      <vt:lpstr>Office Theme</vt:lpstr>
      <vt:lpstr>PowerPoint 演示文稿</vt:lpstr>
      <vt:lpstr>ASSESSMENT OF CERVICAL SPINE</vt:lpstr>
      <vt:lpstr>Objectives</vt:lpstr>
      <vt:lpstr>INTRODUCTION</vt:lpstr>
      <vt:lpstr>DEMOGRAPHIC DATA</vt:lpstr>
      <vt:lpstr>CHIEF COMPLAINTS</vt:lpstr>
      <vt:lpstr>HISTORY OF PRESENTING ILLNESS</vt:lpstr>
      <vt:lpstr>contD</vt:lpstr>
      <vt:lpstr>CONTD</vt:lpstr>
      <vt:lpstr>Pain assessment </vt:lpstr>
      <vt:lpstr>Special questions</vt:lpstr>
      <vt:lpstr>Personal history </vt:lpstr>
      <vt:lpstr>Socio-economic status</vt:lpstr>
      <vt:lpstr>General physical examination </vt:lpstr>
      <vt:lpstr>PowerPoint 演示文稿</vt:lpstr>
      <vt:lpstr>Local physical examination </vt:lpstr>
      <vt:lpstr>PowerPoint 演示文稿</vt:lpstr>
      <vt:lpstr>PowerPoint 演示文稿</vt:lpstr>
      <vt:lpstr>PowerPoint 演示文稿</vt:lpstr>
      <vt:lpstr>On palpation </vt:lpstr>
      <vt:lpstr>Sensory examination </vt:lpstr>
      <vt:lpstr>Joint examination </vt:lpstr>
      <vt:lpstr>Nerve examination </vt:lpstr>
      <vt:lpstr>SUMMARY &amp; Questions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OF CERVICAL SPINE</dc:title>
  <dc:creator>ashwini mishra</dc:creator>
  <cp:lastModifiedBy>HP</cp:lastModifiedBy>
  <cp:revision>12</cp:revision>
  <dcterms:created xsi:type="dcterms:W3CDTF">2018-12-12T16:04:00Z</dcterms:created>
  <dcterms:modified xsi:type="dcterms:W3CDTF">2024-06-20T04:35:32Z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9F173D322A08462FAB94D4FF477082A4_12</vt:lpwstr>
  </property>
  <property fmtid="{D5CDD505-2E9C-101B-9397-08002B2CF9AE}" pid="3" name="KSOProductBuildVer">
    <vt:lpwstr>1033-12.2.0.17119</vt:lpwstr>
  </property>
</Properties>
</file>